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83" r:id="rId5"/>
    <p:sldId id="286" r:id="rId6"/>
    <p:sldId id="260" r:id="rId7"/>
    <p:sldId id="288" r:id="rId8"/>
    <p:sldId id="289" r:id="rId9"/>
    <p:sldId id="296" r:id="rId10"/>
    <p:sldId id="291" r:id="rId11"/>
    <p:sldId id="284" r:id="rId12"/>
    <p:sldId id="287" r:id="rId13"/>
    <p:sldId id="295" r:id="rId14"/>
    <p:sldId id="294"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B84F4-CD17-BDC0-68B8-C6CF351C8842}" v="710" dt="2024-08-15T04:04:03.131"/>
  </p1510:revLst>
</p1510:revInfo>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5733" autoAdjust="0"/>
  </p:normalViewPr>
  <p:slideViewPr>
    <p:cSldViewPr snapToGrid="0">
      <p:cViewPr>
        <p:scale>
          <a:sx n="100" d="100"/>
          <a:sy n="100" d="100"/>
        </p:scale>
        <p:origin x="-1166" y="-13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8/14/2024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8/14/2024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175415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410580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12</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1470653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3646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59836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391261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92407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303671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618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268950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prstGeom prst="rect">
            <a:avLst/>
          </a:prstGeom>
          <a:solidFill>
            <a:schemeClr val="bg1">
              <a:lumMod val="85000"/>
            </a:schemeClr>
          </a:solidFill>
          <a:effectLst>
            <a:softEdge rad="317500"/>
          </a:effectLst>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650685" y="3820804"/>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650685" y="4226974"/>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650685" y="4613337"/>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650828" y="4999701"/>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394222" y="1145254"/>
            <a:ext cx="4567666" cy="4688435"/>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1264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1354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1354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8008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8097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8097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80179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30269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30269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2351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2440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2440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6351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6440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12919"/>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98828" y="28440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90091"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90091"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dirty="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a:xfrm>
            <a:off x="11728948" y="6385422"/>
            <a:ext cx="288000" cy="288000"/>
          </a:xfrm>
          <a:prstGeom prst="ellipse">
            <a:avLst/>
          </a:prstGeom>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187400"/>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3157147" y="3133725"/>
            <a:ext cx="8113102" cy="2078700"/>
          </a:xfrm>
        </p:spPr>
        <p:txBody>
          <a:bodyPr/>
          <a:lstStyle/>
          <a:p>
            <a:r>
              <a:rPr lang="en-US" dirty="0"/>
              <a:t>EAD- Cab Investment analytics</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vert="horz" lIns="0" tIns="0" rIns="0" bIns="0" rtlCol="0" anchor="t">
            <a:noAutofit/>
          </a:bodyPr>
          <a:lstStyle/>
          <a:p>
            <a:r>
              <a:rPr lang="en-US" dirty="0"/>
              <a:t>By Shuyi Yu</a:t>
            </a:r>
          </a:p>
          <a:p>
            <a:r>
              <a:rPr lang="en-US" dirty="0">
                <a:cs typeface="Calibri"/>
              </a:rPr>
              <a:t>Intern 2024</a:t>
            </a:r>
          </a:p>
          <a:p>
            <a:r>
              <a:rPr lang="en-US" dirty="0">
                <a:cs typeface="Calibri"/>
              </a:rPr>
              <a:t>8/11/2024</a:t>
            </a:r>
          </a:p>
          <a:p>
            <a:endParaRPr lang="en-US" dirty="0">
              <a:cs typeface="Calibri"/>
            </a:endParaRPr>
          </a:p>
        </p:txBody>
      </p:sp>
      <p:pic>
        <p:nvPicPr>
          <p:cNvPr id="11" name="Picture 11" descr="An open computer&#10;&#10;Description generated with high confidence">
            <a:extLst>
              <a:ext uri="{FF2B5EF4-FFF2-40B4-BE49-F238E27FC236}">
                <a16:creationId xmlns:a16="http://schemas.microsoft.com/office/drawing/2014/main" id="{77EE6689-A4EF-46EA-8A39-D44FADB95068}"/>
              </a:ext>
            </a:extLst>
          </p:cNvPr>
          <p:cNvPicPr>
            <a:picLocks noGrp="1" noChangeAspect="1"/>
          </p:cNvPicPr>
          <p:nvPr>
            <p:ph type="pic" sz="quarter" idx="10"/>
          </p:nvPr>
        </p:nvPicPr>
        <p:blipFill rotWithShape="1">
          <a:blip r:embed="rId3"/>
          <a:srcRect l="22589" r="22589"/>
          <a:stretch/>
        </p:blipFill>
        <p:spPr>
          <a:prstGeom prst="rect">
            <a:avLst/>
          </a:prstGeom>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lack and white logo&#10;&#10;Description automatically generated">
            <a:extLst>
              <a:ext uri="{FF2B5EF4-FFF2-40B4-BE49-F238E27FC236}">
                <a16:creationId xmlns:a16="http://schemas.microsoft.com/office/drawing/2014/main" id="{6C65D916-54AF-D86A-9868-231D882E92D3}"/>
              </a:ext>
            </a:extLst>
          </p:cNvPr>
          <p:cNvPicPr>
            <a:picLocks noChangeAspect="1"/>
          </p:cNvPicPr>
          <p:nvPr/>
        </p:nvPicPr>
        <p:blipFill>
          <a:blip r:embed="rId4"/>
          <a:stretch>
            <a:fillRect/>
          </a:stretch>
        </p:blipFill>
        <p:spPr>
          <a:xfrm>
            <a:off x="383415" y="2320612"/>
            <a:ext cx="2324100" cy="2324100"/>
          </a:xfrm>
          <a:prstGeom prst="rect">
            <a:avLst/>
          </a:prstGeo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71296" y="117634"/>
            <a:ext cx="4252230" cy="3190372"/>
          </a:xfrm>
        </p:spPr>
        <p:txBody>
          <a:bodyPr vert="horz" lIns="0" tIns="0" rIns="0" bIns="0" rtlCol="0" anchor="t">
            <a:noAutofit/>
          </a:bodyPr>
          <a:lstStyle/>
          <a:p>
            <a:pPr algn="ctr"/>
            <a:r>
              <a:rPr lang="en-US" dirty="0"/>
              <a:t>Comparison distribution on number of rides for each Cab company month 2016-2018</a:t>
            </a:r>
            <a:endParaRPr lang="en-US" noProof="1">
              <a:ea typeface="Calibri"/>
              <a:cs typeface="Calibri"/>
            </a:endParaRPr>
          </a:p>
          <a:p>
            <a:pPr marL="285750" indent="-285750" algn="ctr">
              <a:buChar char="•"/>
            </a:pPr>
            <a:r>
              <a:rPr lang="en-US" sz="1400">
                <a:ea typeface="Calibri"/>
                <a:cs typeface="Calibri"/>
              </a:rPr>
              <a:t>Hypothesis: What are the top profitable five cities for each company?</a:t>
            </a:r>
          </a:p>
          <a:p>
            <a:r>
              <a:rPr lang="en-US" sz="1400" b="0">
                <a:ea typeface="+mn-lt"/>
                <a:cs typeface="+mn-lt"/>
              </a:rPr>
              <a:t>Yellow Cab outperforms Pink Cab in both profit and the number of profitable rides. In key cities New York and other, Yellow Cab’s profits are significantly higher, especially with over $26 million in New York. Yellow Cab also has a much larger number of profitable rides, highlighting its stronger market position.</a:t>
            </a:r>
            <a:endParaRPr lang="en-US"/>
          </a:p>
          <a:p>
            <a:endParaRPr lang="en-US" sz="1400">
              <a:ea typeface="Calibri"/>
              <a:cs typeface="Calibri"/>
            </a:endParaRPr>
          </a:p>
          <a:p>
            <a:pPr algn="ctr"/>
            <a:endParaRPr lang="en-US" sz="1400" dirty="0">
              <a:ea typeface="Calibri"/>
              <a:cs typeface="Calibri"/>
            </a:endParaRPr>
          </a:p>
          <a:p>
            <a:pPr marL="285750" indent="-285750" algn="ctr">
              <a:buChar char="•"/>
            </a:pPr>
            <a:endParaRPr lang="en-US" sz="1400" b="0">
              <a:ea typeface="Calibri"/>
              <a:cs typeface="Calibri"/>
            </a:endParaRPr>
          </a:p>
          <a:p>
            <a:pPr algn="ctr"/>
            <a:br>
              <a:rPr lang="en-US" dirty="0"/>
            </a:br>
            <a:endParaRPr lang="en-US"/>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10</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71B053D-CA1B-BC4A-AD4A-67652FBE5BF8}"/>
              </a:ext>
            </a:extLst>
          </p:cNvPr>
          <p:cNvPicPr>
            <a:picLocks noChangeAspect="1"/>
          </p:cNvPicPr>
          <p:nvPr/>
        </p:nvPicPr>
        <p:blipFill>
          <a:blip r:embed="rId3"/>
          <a:stretch>
            <a:fillRect/>
          </a:stretch>
        </p:blipFill>
        <p:spPr>
          <a:xfrm>
            <a:off x="5635511" y="256"/>
            <a:ext cx="6096000" cy="3308382"/>
          </a:xfrm>
          <a:prstGeom prst="rect">
            <a:avLst/>
          </a:prstGeom>
        </p:spPr>
      </p:pic>
      <p:pic>
        <p:nvPicPr>
          <p:cNvPr id="7" name="Picture 6">
            <a:extLst>
              <a:ext uri="{FF2B5EF4-FFF2-40B4-BE49-F238E27FC236}">
                <a16:creationId xmlns:a16="http://schemas.microsoft.com/office/drawing/2014/main" id="{EEEE12AC-0784-CE36-4568-A2BDC684C4C4}"/>
              </a:ext>
            </a:extLst>
          </p:cNvPr>
          <p:cNvPicPr>
            <a:picLocks noChangeAspect="1"/>
          </p:cNvPicPr>
          <p:nvPr/>
        </p:nvPicPr>
        <p:blipFill>
          <a:blip r:embed="rId4"/>
          <a:stretch>
            <a:fillRect/>
          </a:stretch>
        </p:blipFill>
        <p:spPr>
          <a:xfrm>
            <a:off x="5632670" y="3429369"/>
            <a:ext cx="6096000" cy="3348507"/>
          </a:xfrm>
          <a:prstGeom prst="rect">
            <a:avLst/>
          </a:prstGeom>
        </p:spPr>
      </p:pic>
      <p:pic>
        <p:nvPicPr>
          <p:cNvPr id="8" name="Picture 7" descr="A graph with green and red bars&#10;&#10;Description automatically generated">
            <a:extLst>
              <a:ext uri="{FF2B5EF4-FFF2-40B4-BE49-F238E27FC236}">
                <a16:creationId xmlns:a16="http://schemas.microsoft.com/office/drawing/2014/main" id="{7558E20F-E776-1E16-28C1-63B2975F3B9C}"/>
              </a:ext>
            </a:extLst>
          </p:cNvPr>
          <p:cNvPicPr>
            <a:picLocks noChangeAspect="1"/>
          </p:cNvPicPr>
          <p:nvPr/>
        </p:nvPicPr>
        <p:blipFill>
          <a:blip r:embed="rId5"/>
          <a:stretch>
            <a:fillRect/>
          </a:stretch>
        </p:blipFill>
        <p:spPr>
          <a:xfrm>
            <a:off x="102572" y="3427467"/>
            <a:ext cx="5394303" cy="3337120"/>
          </a:xfrm>
          <a:prstGeom prst="rect">
            <a:avLst/>
          </a:prstGeom>
        </p:spPr>
      </p:pic>
    </p:spTree>
    <p:extLst>
      <p:ext uri="{BB962C8B-B14F-4D97-AF65-F5344CB8AC3E}">
        <p14:creationId xmlns:p14="http://schemas.microsoft.com/office/powerpoint/2010/main" val="237966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829138" y="632943"/>
            <a:ext cx="6768474" cy="1079797"/>
          </a:xfrm>
        </p:spPr>
        <p:txBody>
          <a:bodyPr vert="horz" lIns="0" tIns="0" rIns="0" bIns="0" rtlCol="0" anchor="t">
            <a:noAutofit/>
          </a:bodyPr>
          <a:lstStyle/>
          <a:p>
            <a:pPr algn="ctr"/>
            <a:r>
              <a:rPr lang="en-US"/>
              <a:t>Pink cab vs. Yellow cab investment analytics summary</a:t>
            </a:r>
          </a:p>
          <a:p>
            <a:pPr marL="285750" indent="-285750" algn="ctr">
              <a:buChar char="•"/>
            </a:pPr>
            <a:endParaRPr lang="en-US" sz="1400" b="0">
              <a:ea typeface="Calibri"/>
              <a:cs typeface="Calibri"/>
            </a:endParaRPr>
          </a:p>
          <a:p>
            <a:pPr algn="ctr"/>
            <a:br>
              <a:rPr lang="en-US" dirty="0"/>
            </a:br>
            <a:endParaRPr lang="en-US"/>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11</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logo&#10;&#10;Description automatically generated">
            <a:extLst>
              <a:ext uri="{FF2B5EF4-FFF2-40B4-BE49-F238E27FC236}">
                <a16:creationId xmlns:a16="http://schemas.microsoft.com/office/drawing/2014/main" id="{C465E16D-EAC9-C42F-39A4-9ABC45D0370D}"/>
              </a:ext>
            </a:extLst>
          </p:cNvPr>
          <p:cNvPicPr>
            <a:picLocks noChangeAspect="1"/>
          </p:cNvPicPr>
          <p:nvPr/>
        </p:nvPicPr>
        <p:blipFill>
          <a:blip r:embed="rId3"/>
          <a:stretch>
            <a:fillRect/>
          </a:stretch>
        </p:blipFill>
        <p:spPr>
          <a:xfrm>
            <a:off x="8250418" y="120627"/>
            <a:ext cx="1808631" cy="1819837"/>
          </a:xfrm>
          <a:prstGeom prst="rect">
            <a:avLst/>
          </a:prstGeom>
        </p:spPr>
      </p:pic>
      <p:sp>
        <p:nvSpPr>
          <p:cNvPr id="7" name="TextBox 6">
            <a:extLst>
              <a:ext uri="{FF2B5EF4-FFF2-40B4-BE49-F238E27FC236}">
                <a16:creationId xmlns:a16="http://schemas.microsoft.com/office/drawing/2014/main" id="{D96551B7-9D7F-6158-D780-015E412C25C8}"/>
              </a:ext>
            </a:extLst>
          </p:cNvPr>
          <p:cNvSpPr txBox="1"/>
          <p:nvPr/>
        </p:nvSpPr>
        <p:spPr>
          <a:xfrm>
            <a:off x="753241" y="1313793"/>
            <a:ext cx="1031386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Based on the data and the plotted visualizations show that Yellow Cab consistently outperforms Pink Cab in key areas:</a:t>
            </a:r>
            <a:endParaRPr lang="en-US" dirty="0">
              <a:solidFill>
                <a:schemeClr val="bg1"/>
              </a:solidFill>
              <a:ea typeface="Calibri"/>
              <a:cs typeface="Calibri"/>
            </a:endParaRPr>
          </a:p>
          <a:p>
            <a:endParaRPr lang="en-US" dirty="0"/>
          </a:p>
          <a:p>
            <a:r>
              <a:rPr lang="en-US" dirty="0">
                <a:solidFill>
                  <a:schemeClr val="bg1"/>
                </a:solidFill>
                <a:ea typeface="+mn-lt"/>
                <a:cs typeface="+mn-lt"/>
              </a:rPr>
              <a:t>1. </a:t>
            </a:r>
            <a:r>
              <a:rPr lang="en-US" b="1" dirty="0">
                <a:solidFill>
                  <a:schemeClr val="bg1"/>
                </a:solidFill>
                <a:ea typeface="+mn-lt"/>
                <a:cs typeface="+mn-lt"/>
              </a:rPr>
              <a:t>Higher Revenue:</a:t>
            </a:r>
            <a:r>
              <a:rPr lang="en-US" dirty="0">
                <a:solidFill>
                  <a:schemeClr val="bg1"/>
                </a:solidFill>
                <a:ea typeface="+mn-lt"/>
                <a:cs typeface="+mn-lt"/>
              </a:rPr>
              <a:t> Yellow Cab generates significantly more revenue, especially in major cities like New York, where it outstrips Pink Cab by a wide margin.</a:t>
            </a:r>
            <a:endParaRPr lang="en-US">
              <a:solidFill>
                <a:schemeClr val="bg1"/>
              </a:solidFill>
              <a:ea typeface="Calibri"/>
              <a:cs typeface="Calibri"/>
            </a:endParaRPr>
          </a:p>
          <a:p>
            <a:r>
              <a:rPr lang="en-US" dirty="0">
                <a:solidFill>
                  <a:schemeClr val="bg1"/>
                </a:solidFill>
                <a:ea typeface="+mn-lt"/>
                <a:cs typeface="+mn-lt"/>
              </a:rPr>
              <a:t>2. </a:t>
            </a:r>
            <a:r>
              <a:rPr lang="en-US" b="1" dirty="0">
                <a:solidFill>
                  <a:schemeClr val="bg1"/>
                </a:solidFill>
                <a:ea typeface="+mn-lt"/>
                <a:cs typeface="+mn-lt"/>
              </a:rPr>
              <a:t>More Profitable Rides:</a:t>
            </a:r>
            <a:r>
              <a:rPr lang="en-US" dirty="0">
                <a:solidFill>
                  <a:schemeClr val="bg1"/>
                </a:solidFill>
                <a:ea typeface="+mn-lt"/>
                <a:cs typeface="+mn-lt"/>
              </a:rPr>
              <a:t> Yellow Cab has a greater number of profitable rides, indicating more efficient operations or better pricing strategies.</a:t>
            </a:r>
            <a:endParaRPr lang="en-US">
              <a:solidFill>
                <a:schemeClr val="bg1"/>
              </a:solidFill>
              <a:ea typeface="Calibri"/>
              <a:cs typeface="Calibri"/>
            </a:endParaRPr>
          </a:p>
          <a:p>
            <a:r>
              <a:rPr lang="en-US" dirty="0">
                <a:solidFill>
                  <a:schemeClr val="bg1"/>
                </a:solidFill>
                <a:ea typeface="+mn-lt"/>
                <a:cs typeface="+mn-lt"/>
              </a:rPr>
              <a:t>3. </a:t>
            </a:r>
            <a:r>
              <a:rPr lang="en-US" b="1" dirty="0">
                <a:solidFill>
                  <a:schemeClr val="bg1"/>
                </a:solidFill>
                <a:ea typeface="+mn-lt"/>
                <a:cs typeface="+mn-lt"/>
              </a:rPr>
              <a:t>Customer Demographics:</a:t>
            </a:r>
            <a:r>
              <a:rPr lang="en-US" dirty="0">
                <a:solidFill>
                  <a:schemeClr val="bg1"/>
                </a:solidFill>
                <a:ea typeface="+mn-lt"/>
                <a:cs typeface="+mn-lt"/>
              </a:rPr>
              <a:t> Both companies share similar customer demographics in terms of age and income, but Yellow Cab’s larger customer base and higher ride retention suggest stronger brand loyalty.</a:t>
            </a:r>
            <a:endParaRPr lang="en-US">
              <a:solidFill>
                <a:schemeClr val="bg1"/>
              </a:solidFill>
              <a:ea typeface="Calibri"/>
              <a:cs typeface="Calibri"/>
            </a:endParaRPr>
          </a:p>
          <a:p>
            <a:r>
              <a:rPr lang="en-US" dirty="0">
                <a:solidFill>
                  <a:schemeClr val="bg1"/>
                </a:solidFill>
                <a:ea typeface="+mn-lt"/>
                <a:cs typeface="+mn-lt"/>
              </a:rPr>
              <a:t>4. </a:t>
            </a:r>
            <a:r>
              <a:rPr lang="en-US" b="1" dirty="0">
                <a:solidFill>
                  <a:schemeClr val="bg1"/>
                </a:solidFill>
                <a:ea typeface="+mn-lt"/>
                <a:cs typeface="+mn-lt"/>
              </a:rPr>
              <a:t>Holiday Ride Surge:</a:t>
            </a:r>
            <a:r>
              <a:rPr lang="en-US" dirty="0">
                <a:solidFill>
                  <a:schemeClr val="bg1"/>
                </a:solidFill>
                <a:ea typeface="+mn-lt"/>
                <a:cs typeface="+mn-lt"/>
              </a:rPr>
              <a:t> Both companies see an increase in rides during holiday months, but Yellow Cab captures a larger share of this surge, further boosting its revenue.</a:t>
            </a:r>
            <a:endParaRPr lang="en-US">
              <a:solidFill>
                <a:schemeClr val="bg1"/>
              </a:solidFill>
              <a:ea typeface="Calibri"/>
              <a:cs typeface="Calibri"/>
            </a:endParaRPr>
          </a:p>
          <a:p>
            <a:r>
              <a:rPr lang="en-US" dirty="0">
                <a:solidFill>
                  <a:schemeClr val="bg1"/>
                </a:solidFill>
                <a:ea typeface="+mn-lt"/>
                <a:cs typeface="+mn-lt"/>
              </a:rPr>
              <a:t>5. </a:t>
            </a:r>
            <a:r>
              <a:rPr lang="en-US" b="1" dirty="0">
                <a:solidFill>
                  <a:schemeClr val="bg1"/>
                </a:solidFill>
                <a:ea typeface="+mn-lt"/>
                <a:cs typeface="+mn-lt"/>
              </a:rPr>
              <a:t>Profit Consistency:</a:t>
            </a:r>
            <a:r>
              <a:rPr lang="en-US" dirty="0">
                <a:solidFill>
                  <a:schemeClr val="bg1"/>
                </a:solidFill>
                <a:ea typeface="+mn-lt"/>
                <a:cs typeface="+mn-lt"/>
              </a:rPr>
              <a:t> Yellow Cab shows higher profits across key cities, with fewer losses, reinforcing its financial stability and market dominance.</a:t>
            </a:r>
            <a:endParaRPr lang="en-US">
              <a:solidFill>
                <a:schemeClr val="bg1"/>
              </a:solidFill>
              <a:ea typeface="Calibri"/>
              <a:cs typeface="Calibri"/>
            </a:endParaRPr>
          </a:p>
          <a:p>
            <a:br>
              <a:rPr lang="en-US" dirty="0"/>
            </a:br>
            <a:endParaRPr lang="en-US">
              <a:solidFill>
                <a:schemeClr val="bg1"/>
              </a:solidFill>
              <a:ea typeface="Calibri"/>
              <a:cs typeface="Calibri"/>
            </a:endParaRPr>
          </a:p>
          <a:p>
            <a:r>
              <a:rPr lang="en-US" dirty="0">
                <a:solidFill>
                  <a:schemeClr val="bg1"/>
                </a:solidFill>
                <a:ea typeface="+mn-lt"/>
                <a:cs typeface="+mn-lt"/>
              </a:rPr>
              <a:t>Overall, these insights strongly suggest that Yellow Cab is the better investment option.</a:t>
            </a:r>
            <a:endParaRPr lang="en-US">
              <a:solidFill>
                <a:schemeClr val="bg1"/>
              </a:solidFill>
              <a:ea typeface="Calibri"/>
              <a:cs typeface="Calibri"/>
            </a:endParaRPr>
          </a:p>
          <a:p>
            <a:pPr algn="l"/>
            <a:endParaRPr lang="en-US" dirty="0">
              <a:solidFill>
                <a:schemeClr val="bg1"/>
              </a:solidFill>
              <a:ea typeface="Calibri"/>
              <a:cs typeface="Calibri"/>
            </a:endParaRPr>
          </a:p>
        </p:txBody>
      </p:sp>
    </p:spTree>
    <p:extLst>
      <p:ext uri="{BB962C8B-B14F-4D97-AF65-F5344CB8AC3E}">
        <p14:creationId xmlns:p14="http://schemas.microsoft.com/office/powerpoint/2010/main" val="198537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vert="horz" lIns="0" tIns="0" rIns="0" bIns="0" rtlCol="0" anchor="t">
            <a:noAutofit/>
          </a:bodyPr>
          <a:lstStyle/>
          <a:p>
            <a:r>
              <a:rPr lang="en-US" noProof="1"/>
              <a:t>Shuyi Yu</a:t>
            </a:r>
            <a:endParaRPr lang="en-US" dirty="0"/>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061325" y="3847868"/>
            <a:ext cx="218900" cy="218900"/>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12</a:t>
            </a:fld>
            <a:endParaRPr lang="en-US" dirty="0"/>
          </a:p>
        </p:txBody>
      </p:sp>
      <p:pic>
        <p:nvPicPr>
          <p:cNvPr id="16" name="Picture 15" descr="logo placeholder">
            <a:extLst>
              <a:ext uri="{FF2B5EF4-FFF2-40B4-BE49-F238E27FC236}">
                <a16:creationId xmlns:a16="http://schemas.microsoft.com/office/drawing/2014/main" id="{0828F592-D6D2-43B3-9E24-2422C0C7297D}"/>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4E224D4-CF4C-4EC1-B54B-3738143F6391}"/>
              </a:ext>
              <a:ext uri="{C183D7F6-B498-43B3-948B-1728B52AA6E4}">
                <adec:decorative xmlns:adec="http://schemas.microsoft.com/office/drawing/2017/decorative" val="1"/>
              </a:ext>
            </a:extLst>
          </p:cNvPr>
          <p:cNvSpPr/>
          <p:nvPr/>
        </p:nvSpPr>
        <p:spPr>
          <a:xfrm rot="10800000">
            <a:off x="9220655" y="606225"/>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5" name="Picture 4" descr="A black and white logo&#10;&#10;Description automatically generated">
            <a:extLst>
              <a:ext uri="{FF2B5EF4-FFF2-40B4-BE49-F238E27FC236}">
                <a16:creationId xmlns:a16="http://schemas.microsoft.com/office/drawing/2014/main" id="{5A578C20-CC33-0FD0-6EAC-9FB2C15D5221}"/>
              </a:ext>
            </a:extLst>
          </p:cNvPr>
          <p:cNvPicPr>
            <a:picLocks noChangeAspect="1"/>
          </p:cNvPicPr>
          <p:nvPr/>
        </p:nvPicPr>
        <p:blipFill>
          <a:blip r:embed="rId3"/>
          <a:stretch>
            <a:fillRect/>
          </a:stretch>
        </p:blipFill>
        <p:spPr>
          <a:xfrm>
            <a:off x="9366587" y="807500"/>
            <a:ext cx="1808631" cy="1819837"/>
          </a:xfrm>
          <a:prstGeom prst="rect">
            <a:avLst/>
          </a:prstGeom>
        </p:spPr>
      </p:pic>
      <p:sp>
        <p:nvSpPr>
          <p:cNvPr id="7" name="Title 6">
            <a:extLst>
              <a:ext uri="{FF2B5EF4-FFF2-40B4-BE49-F238E27FC236}">
                <a16:creationId xmlns:a16="http://schemas.microsoft.com/office/drawing/2014/main" id="{7DEA5DA3-A724-2660-3606-F1E4C2E1FE11}"/>
              </a:ext>
            </a:extLst>
          </p:cNvPr>
          <p:cNvSpPr>
            <a:spLocks noGrp="1"/>
          </p:cNvSpPr>
          <p:nvPr>
            <p:ph type="ctrTitle"/>
          </p:nvPr>
        </p:nvSpPr>
        <p:spPr>
          <a:xfrm>
            <a:off x="-1793644" y="-1012452"/>
            <a:ext cx="13119920" cy="2022671"/>
          </a:xfrm>
        </p:spPr>
        <p:txBody>
          <a:bodyPr/>
          <a:lstStyle/>
          <a:p>
            <a:r>
              <a:rPr lang="en-US" dirty="0"/>
              <a:t>G2M Cab industry investment analytics </a:t>
            </a:r>
          </a:p>
        </p:txBody>
      </p:sp>
      <p:sp>
        <p:nvSpPr>
          <p:cNvPr id="12" name="TextBox 11">
            <a:extLst>
              <a:ext uri="{FF2B5EF4-FFF2-40B4-BE49-F238E27FC236}">
                <a16:creationId xmlns:a16="http://schemas.microsoft.com/office/drawing/2014/main" id="{15A03F52-7E55-FC40-26CD-C24A423557EE}"/>
              </a:ext>
            </a:extLst>
          </p:cNvPr>
          <p:cNvSpPr txBox="1"/>
          <p:nvPr/>
        </p:nvSpPr>
        <p:spPr>
          <a:xfrm>
            <a:off x="739588" y="1871382"/>
            <a:ext cx="603772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ea typeface="+mn-lt"/>
                <a:cs typeface="+mn-lt"/>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p>
          <a:p>
            <a:endParaRPr lang="en-US" sz="1600" dirty="0">
              <a:solidFill>
                <a:schemeClr val="bg1"/>
              </a:solidFill>
              <a:cs typeface="Calibri"/>
            </a:endParaRPr>
          </a:p>
          <a:p>
            <a:r>
              <a:rPr lang="en-US" sz="1600" dirty="0">
                <a:solidFill>
                  <a:schemeClr val="bg1"/>
                </a:solidFill>
                <a:ea typeface="+mn-lt"/>
                <a:cs typeface="+mn-lt"/>
              </a:rPr>
              <a:t>This presentation will be judged based on the visuals provided, the quality of your analysis and the value of your recommendations and insights. </a:t>
            </a:r>
          </a:p>
          <a:p>
            <a:endParaRPr lang="en-US" sz="1600" dirty="0">
              <a:solidFill>
                <a:schemeClr val="bg1"/>
              </a:solidFill>
              <a:cs typeface="Calibri"/>
            </a:endParaRPr>
          </a:p>
          <a:p>
            <a:r>
              <a:rPr lang="en-US" sz="1600" dirty="0">
                <a:solidFill>
                  <a:schemeClr val="bg1"/>
                </a:solidFill>
                <a:cs typeface="Calibri"/>
              </a:rPr>
              <a:t>The two primary candidate being considered for investigation are: 'Pink Cab' and 'Yellow Cab'.</a:t>
            </a:r>
          </a:p>
        </p:txBody>
      </p:sp>
    </p:spTree>
    <p:extLst>
      <p:ext uri="{BB962C8B-B14F-4D97-AF65-F5344CB8AC3E}">
        <p14:creationId xmlns:p14="http://schemas.microsoft.com/office/powerpoint/2010/main" val="30693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418763" y="163516"/>
            <a:ext cx="3863221" cy="720000"/>
          </a:xfrm>
        </p:spPr>
        <p:txBody>
          <a:bodyPr/>
          <a:lstStyle/>
          <a:p>
            <a:pPr algn="l"/>
            <a:r>
              <a:rPr lang="en-US" dirty="0">
                <a:solidFill>
                  <a:srgbClr val="000000"/>
                </a:solidFill>
              </a:rPr>
              <a:t>Data</a:t>
            </a:r>
            <a:endParaRPr lang="en-US">
              <a:solidFill>
                <a:srgbClr val="000000"/>
              </a:solidFill>
            </a:endParaRP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342354" y="1063401"/>
            <a:ext cx="4444800" cy="3523041"/>
          </a:xfrm>
        </p:spPr>
        <p:txBody>
          <a:bodyPr vert="horz" lIns="0" tIns="0" rIns="0" bIns="0" rtlCol="0" anchor="t">
            <a:noAutofit/>
          </a:bodyPr>
          <a:lstStyle/>
          <a:p>
            <a:r>
              <a:rPr lang="en-US" sz="1400" b="1" noProof="1">
                <a:solidFill>
                  <a:srgbClr val="2D3B45"/>
                </a:solidFill>
                <a:ea typeface="+mn-lt"/>
                <a:cs typeface="+mn-lt"/>
              </a:rPr>
              <a:t>Cab_Data.csv – </a:t>
            </a:r>
            <a:r>
              <a:rPr lang="en-US" sz="1400" noProof="1">
                <a:solidFill>
                  <a:srgbClr val="2D3B45"/>
                </a:solidFill>
                <a:ea typeface="+mn-lt"/>
                <a:cs typeface="+mn-lt"/>
              </a:rPr>
              <a:t>this file includes details of transaction for 2 cab companies</a:t>
            </a:r>
            <a:endParaRPr lang="en-US" sz="1400" noProof="1">
              <a:cs typeface="Calibri"/>
            </a:endParaRPr>
          </a:p>
          <a:p>
            <a:r>
              <a:rPr lang="en-US" sz="1400" b="1" noProof="1">
                <a:solidFill>
                  <a:srgbClr val="2D3B45"/>
                </a:solidFill>
                <a:ea typeface="+mn-lt"/>
                <a:cs typeface="+mn-lt"/>
              </a:rPr>
              <a:t>Customer_ID.csv</a:t>
            </a:r>
            <a:r>
              <a:rPr lang="en-US" sz="1400" noProof="1">
                <a:solidFill>
                  <a:srgbClr val="2D3B45"/>
                </a:solidFill>
                <a:ea typeface="+mn-lt"/>
                <a:cs typeface="+mn-lt"/>
              </a:rPr>
              <a:t> – this is a mapping table that contains a unique identifier which links the customer’s demographic details</a:t>
            </a:r>
            <a:endParaRPr lang="en-US" sz="1400" dirty="0">
              <a:cs typeface="Calibri"/>
            </a:endParaRPr>
          </a:p>
          <a:p>
            <a:r>
              <a:rPr lang="en-US" sz="1400" b="1" noProof="1">
                <a:solidFill>
                  <a:srgbClr val="2D3B45"/>
                </a:solidFill>
                <a:ea typeface="+mn-lt"/>
                <a:cs typeface="+mn-lt"/>
              </a:rPr>
              <a:t>Transaction_ID.csv – </a:t>
            </a:r>
            <a:r>
              <a:rPr lang="en-US" sz="1400" noProof="1">
                <a:solidFill>
                  <a:srgbClr val="2D3B45"/>
                </a:solidFill>
                <a:ea typeface="+mn-lt"/>
                <a:cs typeface="+mn-lt"/>
              </a:rPr>
              <a:t>this is a mapping table that contains transaction to customer mapping and payment mode</a:t>
            </a:r>
            <a:endParaRPr lang="en-US" sz="1400" dirty="0">
              <a:cs typeface="Calibri"/>
            </a:endParaRPr>
          </a:p>
          <a:p>
            <a:r>
              <a:rPr lang="en-US" sz="1400" b="1" noProof="1">
                <a:solidFill>
                  <a:srgbClr val="2D3B45"/>
                </a:solidFill>
                <a:ea typeface="+mn-lt"/>
                <a:cs typeface="+mn-lt"/>
              </a:rPr>
              <a:t>City.csv – </a:t>
            </a:r>
            <a:r>
              <a:rPr lang="en-US" sz="1400" noProof="1">
                <a:solidFill>
                  <a:srgbClr val="2D3B45"/>
                </a:solidFill>
                <a:ea typeface="+mn-lt"/>
                <a:cs typeface="+mn-lt"/>
              </a:rPr>
              <a:t>this file contains list of US cities, their population and number of cab users</a:t>
            </a:r>
            <a:endParaRPr lang="en-US" sz="1400" dirty="0"/>
          </a:p>
          <a:p>
            <a:r>
              <a:rPr lang="en-US" sz="1400" b="1" noProof="1">
                <a:solidFill>
                  <a:srgbClr val="2D3B45"/>
                </a:solidFill>
                <a:ea typeface="+mn-lt"/>
                <a:cs typeface="+mn-lt"/>
              </a:rPr>
              <a:t>us_holiday_dates.csv - </a:t>
            </a:r>
            <a:r>
              <a:rPr lang="en-US" sz="1400" noProof="1">
                <a:solidFill>
                  <a:srgbClr val="2D3B45"/>
                </a:solidFill>
                <a:ea typeface="+mn-lt"/>
                <a:cs typeface="+mn-lt"/>
              </a:rPr>
              <a:t>this file reveals the US holidays </a:t>
            </a:r>
          </a:p>
          <a:p>
            <a:endParaRPr lang="en-US" sz="1400" noProof="1">
              <a:solidFill>
                <a:srgbClr val="2D3B45"/>
              </a:solidFill>
              <a:ea typeface="Calibri"/>
              <a:cs typeface="Calibri"/>
            </a:endParaRPr>
          </a:p>
          <a:p>
            <a:endParaRPr lang="en-US" sz="1400" b="1" noProof="1">
              <a:solidFill>
                <a:srgbClr val="2D3B45"/>
              </a:solidFill>
              <a:ea typeface="Calibri"/>
              <a:cs typeface="Calibri"/>
            </a:endParaRPr>
          </a:p>
          <a:p>
            <a:endParaRPr lang="en-US" noProof="1">
              <a:ea typeface="Calibri"/>
              <a:cs typeface="Calibri"/>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pic>
        <p:nvPicPr>
          <p:cNvPr id="12" name="Picture Placeholder 11" descr="Laptop">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rot="-60000">
            <a:off x="4564609" y="196033"/>
            <a:ext cx="3475177" cy="3555252"/>
          </a:xfrm>
        </p:spPr>
      </p:pic>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71296" y="117634"/>
            <a:ext cx="6768474" cy="1079797"/>
          </a:xfrm>
        </p:spPr>
        <p:txBody>
          <a:bodyPr vert="horz" lIns="0" tIns="0" rIns="0" bIns="0" rtlCol="0" anchor="t">
            <a:noAutofit/>
          </a:bodyPr>
          <a:lstStyle/>
          <a:p>
            <a:pPr algn="ctr"/>
            <a:r>
              <a:rPr lang="en-US" dirty="0"/>
              <a:t>Comparison distribution on number of rides for each Cab company month 2016-2018</a:t>
            </a:r>
            <a:endParaRPr lang="en-US" noProof="1">
              <a:ea typeface="Calibri"/>
              <a:cs typeface="Calibri"/>
            </a:endParaRPr>
          </a:p>
          <a:p>
            <a:pPr algn="ctr"/>
            <a:r>
              <a:rPr lang="en-US" sz="1600" dirty="0">
                <a:ea typeface="Calibri"/>
                <a:cs typeface="Calibri"/>
              </a:rPr>
              <a:t>Hypothesis: which company has higher customer retention rate?</a:t>
            </a:r>
          </a:p>
          <a:p>
            <a:pPr algn="ctr"/>
            <a:r>
              <a:rPr lang="en-US" sz="1600">
                <a:ea typeface="+mn-lt"/>
                <a:cs typeface="+mn-lt"/>
              </a:rPr>
              <a:t>Yellow cap has a higher customer retention rate than pink cab</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4</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logo&#10;&#10;Description automatically generated">
            <a:extLst>
              <a:ext uri="{FF2B5EF4-FFF2-40B4-BE49-F238E27FC236}">
                <a16:creationId xmlns:a16="http://schemas.microsoft.com/office/drawing/2014/main" id="{C465E16D-EAC9-C42F-39A4-9ABC45D0370D}"/>
              </a:ext>
            </a:extLst>
          </p:cNvPr>
          <p:cNvPicPr>
            <a:picLocks noChangeAspect="1"/>
          </p:cNvPicPr>
          <p:nvPr/>
        </p:nvPicPr>
        <p:blipFill>
          <a:blip r:embed="rId3"/>
          <a:stretch>
            <a:fillRect/>
          </a:stretch>
        </p:blipFill>
        <p:spPr>
          <a:xfrm>
            <a:off x="8250418" y="120627"/>
            <a:ext cx="1808631" cy="1819837"/>
          </a:xfrm>
          <a:prstGeom prst="rect">
            <a:avLst/>
          </a:prstGeom>
        </p:spPr>
      </p:pic>
      <p:pic>
        <p:nvPicPr>
          <p:cNvPr id="5" name="Picture 4" descr="A graph of a customer retention rate&#10;&#10;Description automatically generated">
            <a:extLst>
              <a:ext uri="{FF2B5EF4-FFF2-40B4-BE49-F238E27FC236}">
                <a16:creationId xmlns:a16="http://schemas.microsoft.com/office/drawing/2014/main" id="{16AC4841-E4B9-35AB-EA4A-96209250E9D3}"/>
              </a:ext>
            </a:extLst>
          </p:cNvPr>
          <p:cNvPicPr>
            <a:picLocks noChangeAspect="1"/>
          </p:cNvPicPr>
          <p:nvPr/>
        </p:nvPicPr>
        <p:blipFill>
          <a:blip r:embed="rId4"/>
          <a:stretch>
            <a:fillRect/>
          </a:stretch>
        </p:blipFill>
        <p:spPr>
          <a:xfrm>
            <a:off x="586035" y="1471033"/>
            <a:ext cx="7309997" cy="5209504"/>
          </a:xfrm>
          <a:prstGeom prst="rect">
            <a:avLst/>
          </a:prstGeom>
        </p:spPr>
      </p:pic>
    </p:spTree>
    <p:extLst>
      <p:ext uri="{BB962C8B-B14F-4D97-AF65-F5344CB8AC3E}">
        <p14:creationId xmlns:p14="http://schemas.microsoft.com/office/powerpoint/2010/main" val="183956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71296" y="117634"/>
            <a:ext cx="7455523" cy="1079797"/>
          </a:xfrm>
        </p:spPr>
        <p:txBody>
          <a:bodyPr vert="horz" lIns="0" tIns="0" rIns="0" bIns="0" rtlCol="0" anchor="t">
            <a:noAutofit/>
          </a:bodyPr>
          <a:lstStyle/>
          <a:p>
            <a:pPr algn="ctr"/>
            <a:r>
              <a:rPr lang="en-US" dirty="0"/>
              <a:t>Comparison distribution on number of rides for each Cab company month 2016-2018</a:t>
            </a:r>
            <a:endParaRPr lang="en-US" noProof="1">
              <a:ea typeface="Calibri"/>
              <a:cs typeface="Calibri"/>
            </a:endParaRPr>
          </a:p>
          <a:p>
            <a:pPr algn="ctr"/>
            <a:r>
              <a:rPr lang="en-US" sz="1600">
                <a:ea typeface="Calibri"/>
                <a:cs typeface="Calibri"/>
              </a:rPr>
              <a:t>Hypothesis: which company has higher revenue growth over time?</a:t>
            </a:r>
          </a:p>
          <a:p>
            <a:pPr algn="ctr"/>
            <a:r>
              <a:rPr lang="en-US" sz="1600">
                <a:ea typeface="+mn-lt"/>
                <a:cs typeface="+mn-lt"/>
              </a:rPr>
              <a:t>Yellow cap outstands in reaching a lot higher in revenue than pink cap</a:t>
            </a:r>
          </a:p>
          <a:p>
            <a:pPr algn="ctr"/>
            <a:endParaRPr lang="en-US" sz="1600">
              <a:ea typeface="+mn-lt"/>
              <a:cs typeface="+mn-lt"/>
            </a:endParaRP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5</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logo&#10;&#10;Description automatically generated">
            <a:extLst>
              <a:ext uri="{FF2B5EF4-FFF2-40B4-BE49-F238E27FC236}">
                <a16:creationId xmlns:a16="http://schemas.microsoft.com/office/drawing/2014/main" id="{C465E16D-EAC9-C42F-39A4-9ABC45D0370D}"/>
              </a:ext>
            </a:extLst>
          </p:cNvPr>
          <p:cNvPicPr>
            <a:picLocks noChangeAspect="1"/>
          </p:cNvPicPr>
          <p:nvPr/>
        </p:nvPicPr>
        <p:blipFill>
          <a:blip r:embed="rId3"/>
          <a:stretch>
            <a:fillRect/>
          </a:stretch>
        </p:blipFill>
        <p:spPr>
          <a:xfrm>
            <a:off x="8250418" y="120627"/>
            <a:ext cx="1808631" cy="1819837"/>
          </a:xfrm>
          <a:prstGeom prst="rect">
            <a:avLst/>
          </a:prstGeom>
        </p:spPr>
      </p:pic>
      <p:pic>
        <p:nvPicPr>
          <p:cNvPr id="2" name="Picture 1" descr="A graph of a graph&#10;&#10;Description automatically generated">
            <a:extLst>
              <a:ext uri="{FF2B5EF4-FFF2-40B4-BE49-F238E27FC236}">
                <a16:creationId xmlns:a16="http://schemas.microsoft.com/office/drawing/2014/main" id="{674C7C2F-0B09-D729-7621-4193F53AA4BB}"/>
              </a:ext>
            </a:extLst>
          </p:cNvPr>
          <p:cNvPicPr>
            <a:picLocks noChangeAspect="1"/>
          </p:cNvPicPr>
          <p:nvPr/>
        </p:nvPicPr>
        <p:blipFill>
          <a:blip r:embed="rId4"/>
          <a:stretch>
            <a:fillRect/>
          </a:stretch>
        </p:blipFill>
        <p:spPr>
          <a:xfrm>
            <a:off x="684348" y="1493253"/>
            <a:ext cx="10668000" cy="5178319"/>
          </a:xfrm>
          <a:prstGeom prst="rect">
            <a:avLst/>
          </a:prstGeom>
        </p:spPr>
      </p:pic>
    </p:spTree>
    <p:extLst>
      <p:ext uri="{BB962C8B-B14F-4D97-AF65-F5344CB8AC3E}">
        <p14:creationId xmlns:p14="http://schemas.microsoft.com/office/powerpoint/2010/main" val="111570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6</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logo&#10;&#10;Description automatically generated">
            <a:extLst>
              <a:ext uri="{FF2B5EF4-FFF2-40B4-BE49-F238E27FC236}">
                <a16:creationId xmlns:a16="http://schemas.microsoft.com/office/drawing/2014/main" id="{C465E16D-EAC9-C42F-39A4-9ABC45D0370D}"/>
              </a:ext>
            </a:extLst>
          </p:cNvPr>
          <p:cNvPicPr>
            <a:picLocks noChangeAspect="1"/>
          </p:cNvPicPr>
          <p:nvPr/>
        </p:nvPicPr>
        <p:blipFill>
          <a:blip r:embed="rId3"/>
          <a:stretch>
            <a:fillRect/>
          </a:stretch>
        </p:blipFill>
        <p:spPr>
          <a:xfrm>
            <a:off x="8250418" y="120627"/>
            <a:ext cx="1808631" cy="1819837"/>
          </a:xfrm>
          <a:prstGeom prst="rect">
            <a:avLst/>
          </a:prstGeom>
        </p:spPr>
      </p:pic>
      <p:sp>
        <p:nvSpPr>
          <p:cNvPr id="8" name="Subtitle 3">
            <a:extLst>
              <a:ext uri="{FF2B5EF4-FFF2-40B4-BE49-F238E27FC236}">
                <a16:creationId xmlns:a16="http://schemas.microsoft.com/office/drawing/2014/main" id="{D48C4905-877D-84CC-0A4E-8865442E03FD}"/>
              </a:ext>
            </a:extLst>
          </p:cNvPr>
          <p:cNvSpPr txBox="1">
            <a:spLocks/>
          </p:cNvSpPr>
          <p:nvPr/>
        </p:nvSpPr>
        <p:spPr bwMode="gray">
          <a:xfrm>
            <a:off x="7361140" y="2137171"/>
            <a:ext cx="4087450" cy="523616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noProof="1">
                <a:solidFill>
                  <a:schemeClr val="tx1"/>
                </a:solidFill>
                <a:ea typeface="+mn-lt"/>
                <a:cs typeface="+mn-lt"/>
              </a:rPr>
              <a:t> Yellow Cab earns more revenue primarily due to a combination of higher revenue per ride, a greater number of rides, and potentially more profitable service offerings. This data suggests that Yellow Cab might be a stronger candidate for investment if revenue generation is a key factor in the decision-making process.</a:t>
            </a:r>
            <a:endParaRPr lang="en-US" sz="1400">
              <a:solidFill>
                <a:schemeClr val="tx1"/>
              </a:solidFill>
              <a:ea typeface="Calibri"/>
              <a:cs typeface="Calibri"/>
            </a:endParaRPr>
          </a:p>
          <a:p>
            <a:r>
              <a:rPr lang="en-US" sz="1400" noProof="1">
                <a:solidFill>
                  <a:schemeClr val="tx1"/>
                </a:solidFill>
                <a:ea typeface="Calibri"/>
                <a:cs typeface="Calibri"/>
              </a:rPr>
              <a:t>This leads to the next question, why would customer pick a cab service that's generally more expensive and and reuses their service?</a:t>
            </a:r>
          </a:p>
          <a:p>
            <a:endParaRPr lang="en-US" sz="1400" noProof="1">
              <a:solidFill>
                <a:schemeClr val="tx1"/>
              </a:solidFill>
              <a:ea typeface="Calibri"/>
              <a:cs typeface="Calibri"/>
            </a:endParaRPr>
          </a:p>
        </p:txBody>
      </p:sp>
      <p:pic>
        <p:nvPicPr>
          <p:cNvPr id="10" name="Picture 9" descr="A screenshot of a computer&#10;&#10;Description automatically generated">
            <a:extLst>
              <a:ext uri="{FF2B5EF4-FFF2-40B4-BE49-F238E27FC236}">
                <a16:creationId xmlns:a16="http://schemas.microsoft.com/office/drawing/2014/main" id="{6C138BEA-5478-CB29-E657-A9A0C0B05156}"/>
              </a:ext>
            </a:extLst>
          </p:cNvPr>
          <p:cNvPicPr>
            <a:picLocks noChangeAspect="1"/>
          </p:cNvPicPr>
          <p:nvPr/>
        </p:nvPicPr>
        <p:blipFill>
          <a:blip r:embed="rId4"/>
          <a:stretch>
            <a:fillRect/>
          </a:stretch>
        </p:blipFill>
        <p:spPr>
          <a:xfrm>
            <a:off x="850425" y="1710815"/>
            <a:ext cx="4398940" cy="4322740"/>
          </a:xfrm>
          <a:prstGeom prst="rect">
            <a:avLst/>
          </a:prstGeom>
        </p:spPr>
      </p:pic>
      <p:sp>
        <p:nvSpPr>
          <p:cNvPr id="12" name="Text Placeholder 2">
            <a:extLst>
              <a:ext uri="{FF2B5EF4-FFF2-40B4-BE49-F238E27FC236}">
                <a16:creationId xmlns:a16="http://schemas.microsoft.com/office/drawing/2014/main" id="{670BF878-28D6-3D4B-8F47-A6CDC4DDF6F8}"/>
              </a:ext>
            </a:extLst>
          </p:cNvPr>
          <p:cNvSpPr txBox="1">
            <a:spLocks/>
          </p:cNvSpPr>
          <p:nvPr/>
        </p:nvSpPr>
        <p:spPr>
          <a:xfrm>
            <a:off x="149832" y="160563"/>
            <a:ext cx="7208501" cy="1466163"/>
          </a:xfrm>
          <a:prstGeom prst="rect">
            <a:avLst/>
          </a:prstGeom>
        </p:spPr>
        <p:txBody>
          <a:bodyPr vert="horz" lIns="0" tIns="0" rIns="0" bIns="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1" dirty="0"/>
              <a:t>Comparison distribution on number of rides for each Cab company month 2016-2018</a:t>
            </a:r>
            <a:endParaRPr lang="en-US" sz="1800" b="1" noProof="1">
              <a:ea typeface="Calibri"/>
              <a:cs typeface="Calibri"/>
            </a:endParaRPr>
          </a:p>
          <a:p>
            <a:pPr algn="ctr"/>
            <a:r>
              <a:rPr lang="en-US" sz="1600" b="1" dirty="0">
                <a:ea typeface="Calibri"/>
                <a:cs typeface="Calibri"/>
              </a:rPr>
              <a:t>Hypothesis: which company has higher revenue growth over time?</a:t>
            </a:r>
            <a:endParaRPr lang="en-US" sz="1600" b="1" dirty="0">
              <a:ea typeface="+mn-lt"/>
              <a:cs typeface="+mn-lt"/>
            </a:endParaRPr>
          </a:p>
        </p:txBody>
      </p:sp>
    </p:spTree>
    <p:extLst>
      <p:ext uri="{BB962C8B-B14F-4D97-AF65-F5344CB8AC3E}">
        <p14:creationId xmlns:p14="http://schemas.microsoft.com/office/powerpoint/2010/main" val="120444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a:xfrm>
            <a:off x="91056" y="111972"/>
            <a:ext cx="3474775" cy="929673"/>
          </a:xfrm>
        </p:spPr>
        <p:txBody>
          <a:bodyPr vert="horz" lIns="91440" tIns="45720" rIns="91440" bIns="45720" rtlCol="0" anchor="b">
            <a:normAutofit/>
          </a:bodyPr>
          <a:lstStyle/>
          <a:p>
            <a:pPr marL="342900" indent="-342900">
              <a:buChar char="•"/>
            </a:pPr>
            <a:r>
              <a:rPr lang="en-US" sz="1400" dirty="0">
                <a:solidFill>
                  <a:schemeClr val="bg1"/>
                </a:solidFill>
                <a:ea typeface="Calibri"/>
                <a:cs typeface="Calibri"/>
              </a:rPr>
              <a:t>Hypothesis: </a:t>
            </a:r>
            <a:r>
              <a:rPr lang="en-US" sz="1400" dirty="0">
                <a:solidFill>
                  <a:schemeClr val="bg1"/>
                </a:solidFill>
                <a:ea typeface="+mn-lt"/>
                <a:cs typeface="+mn-lt"/>
              </a:rPr>
              <a:t>What are the attributes of these customer segments?</a:t>
            </a:r>
            <a:endParaRPr lang="en-US" sz="1400" dirty="0">
              <a:solidFill>
                <a:schemeClr val="bg1"/>
              </a:solidFill>
              <a:ea typeface="Calibri"/>
              <a:cs typeface="Calibri"/>
            </a:endParaRPr>
          </a:p>
          <a:p>
            <a:endParaRPr lang="en-US" sz="1400" dirty="0">
              <a:solidFill>
                <a:schemeClr val="bg1"/>
              </a:solidFill>
              <a:ea typeface="Calibri"/>
              <a:cs typeface="Calibri"/>
            </a:endParaRP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a:xfrm>
            <a:off x="11704319" y="6455664"/>
            <a:ext cx="448056" cy="365125"/>
          </a:xfrm>
        </p:spPr>
        <p:txBody>
          <a:bodyPr vert="horz" lIns="91440" tIns="45720" rIns="91440" bIns="45720" rtlCol="0" anchor="ctr">
            <a:normAutofit/>
          </a:bodyPr>
          <a:lstStyle/>
          <a:p>
            <a:pPr algn="r">
              <a:lnSpc>
                <a:spcPct val="90000"/>
              </a:lnSpc>
              <a:spcAft>
                <a:spcPts val="600"/>
              </a:spcAft>
            </a:pPr>
            <a:fld id="{B67B645E-C5E5-4727-B977-D372A0AA71D9}" type="slidenum">
              <a:rPr lang="en-US" sz="1100">
                <a:solidFill>
                  <a:schemeClr val="tx1">
                    <a:lumMod val="50000"/>
                    <a:lumOff val="50000"/>
                  </a:schemeClr>
                </a:solidFill>
              </a:rPr>
              <a:pPr algn="r">
                <a:lnSpc>
                  <a:spcPct val="90000"/>
                </a:lnSpc>
                <a:spcAft>
                  <a:spcPts val="600"/>
                </a:spcAft>
              </a:pPr>
              <a:t>7</a:t>
            </a:fld>
            <a:endParaRPr lang="en-US" sz="1100">
              <a:solidFill>
                <a:schemeClr val="tx1">
                  <a:lumMod val="50000"/>
                  <a:lumOff val="50000"/>
                </a:schemeClr>
              </a:solidFill>
            </a:endParaRPr>
          </a:p>
        </p:txBody>
      </p:sp>
      <p:pic>
        <p:nvPicPr>
          <p:cNvPr id="12" name="Picture 11" descr="logo placeholder">
            <a:extLst>
              <a:ext uri="{FF2B5EF4-FFF2-40B4-BE49-F238E27FC236}">
                <a16:creationId xmlns:a16="http://schemas.microsoft.com/office/drawing/2014/main" id="{754A7814-3F1C-451D-838A-9D59B354D9ED}"/>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pic>
        <p:nvPicPr>
          <p:cNvPr id="30" name="Picture 29">
            <a:extLst>
              <a:ext uri="{FF2B5EF4-FFF2-40B4-BE49-F238E27FC236}">
                <a16:creationId xmlns:a16="http://schemas.microsoft.com/office/drawing/2014/main" id="{EC4AFDEE-9EC1-FE8B-8119-019D689C89D9}"/>
              </a:ext>
            </a:extLst>
          </p:cNvPr>
          <p:cNvPicPr>
            <a:picLocks noChangeAspect="1"/>
          </p:cNvPicPr>
          <p:nvPr/>
        </p:nvPicPr>
        <p:blipFill>
          <a:blip r:embed="rId4"/>
          <a:stretch>
            <a:fillRect/>
          </a:stretch>
        </p:blipFill>
        <p:spPr>
          <a:xfrm>
            <a:off x="5305778" y="3326107"/>
            <a:ext cx="6331185" cy="3507786"/>
          </a:xfrm>
          <a:prstGeom prst="rect">
            <a:avLst/>
          </a:prstGeom>
        </p:spPr>
      </p:pic>
      <p:pic>
        <p:nvPicPr>
          <p:cNvPr id="32" name="Picture 31" descr="A graph of age distribution&#10;&#10;Description automatically generated">
            <a:extLst>
              <a:ext uri="{FF2B5EF4-FFF2-40B4-BE49-F238E27FC236}">
                <a16:creationId xmlns:a16="http://schemas.microsoft.com/office/drawing/2014/main" id="{F5299D29-FE7D-CF4D-8F72-91EFB82F3099}"/>
              </a:ext>
            </a:extLst>
          </p:cNvPr>
          <p:cNvPicPr>
            <a:picLocks noChangeAspect="1"/>
          </p:cNvPicPr>
          <p:nvPr/>
        </p:nvPicPr>
        <p:blipFill>
          <a:blip r:embed="rId5"/>
          <a:stretch>
            <a:fillRect/>
          </a:stretch>
        </p:blipFill>
        <p:spPr>
          <a:xfrm>
            <a:off x="4637852" y="3241"/>
            <a:ext cx="6999110" cy="3239074"/>
          </a:xfrm>
          <a:prstGeom prst="rect">
            <a:avLst/>
          </a:prstGeom>
        </p:spPr>
      </p:pic>
      <p:pic>
        <p:nvPicPr>
          <p:cNvPr id="34" name="Picture 33" descr="A graph of different colored bars&#10;&#10;Description automatically generated">
            <a:extLst>
              <a:ext uri="{FF2B5EF4-FFF2-40B4-BE49-F238E27FC236}">
                <a16:creationId xmlns:a16="http://schemas.microsoft.com/office/drawing/2014/main" id="{C395BD47-8523-40B1-F589-E48BA0836CDE}"/>
              </a:ext>
            </a:extLst>
          </p:cNvPr>
          <p:cNvPicPr>
            <a:picLocks noChangeAspect="1"/>
          </p:cNvPicPr>
          <p:nvPr/>
        </p:nvPicPr>
        <p:blipFill>
          <a:blip r:embed="rId6"/>
          <a:stretch>
            <a:fillRect/>
          </a:stretch>
        </p:blipFill>
        <p:spPr>
          <a:xfrm>
            <a:off x="88068" y="3549414"/>
            <a:ext cx="3944308" cy="3315171"/>
          </a:xfrm>
          <a:prstGeom prst="rect">
            <a:avLst/>
          </a:prstGeom>
        </p:spPr>
      </p:pic>
      <p:sp>
        <p:nvSpPr>
          <p:cNvPr id="36" name="TextBox 35">
            <a:extLst>
              <a:ext uri="{FF2B5EF4-FFF2-40B4-BE49-F238E27FC236}">
                <a16:creationId xmlns:a16="http://schemas.microsoft.com/office/drawing/2014/main" id="{2759CFEE-CF99-CE81-5030-427A56F28D40}"/>
              </a:ext>
            </a:extLst>
          </p:cNvPr>
          <p:cNvSpPr txBox="1"/>
          <p:nvPr/>
        </p:nvSpPr>
        <p:spPr>
          <a:xfrm>
            <a:off x="0" y="809038"/>
            <a:ext cx="405082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Gender distribution ratio plot shows that both companies have a higher proportion of male customers, with Yellow Cab having a slightly higher male ratio</a:t>
            </a:r>
          </a:p>
          <a:p>
            <a:pPr marL="285750" indent="-285750">
              <a:buFont typeface="Arial"/>
              <a:buChar char="•"/>
            </a:pPr>
            <a:r>
              <a:rPr lang="en-US" sz="1400" dirty="0">
                <a:solidFill>
                  <a:schemeClr val="bg1"/>
                </a:solidFill>
                <a:ea typeface="+mn-lt"/>
                <a:cs typeface="+mn-lt"/>
              </a:rPr>
              <a:t>Age distribution for both company shows a similar pattern, with a higher concentration of customers between ages 20-40, and a noticeable decline in the number of customers over the age of 40.</a:t>
            </a:r>
          </a:p>
          <a:p>
            <a:pPr marL="285750" indent="-285750">
              <a:buFont typeface="Arial"/>
              <a:buChar char="•"/>
            </a:pPr>
            <a:r>
              <a:rPr lang="en-US" sz="1400" dirty="0">
                <a:solidFill>
                  <a:schemeClr val="bg1"/>
                </a:solidFill>
                <a:ea typeface="+mn-lt"/>
                <a:cs typeface="+mn-lt"/>
              </a:rPr>
              <a:t>Income distribution across different brackets shows a similar pattern for both companies, mostly concentrating between income 5k-25k. </a:t>
            </a:r>
            <a:endParaRPr lang="en-US" sz="1400" dirty="0">
              <a:solidFill>
                <a:schemeClr val="bg1"/>
              </a:solidFill>
              <a:ea typeface="Calibri"/>
              <a:cs typeface="Calibri"/>
            </a:endParaRPr>
          </a:p>
          <a:p>
            <a:pPr marL="285750" indent="-285750">
              <a:buFont typeface="Arial"/>
              <a:buChar char="•"/>
            </a:pPr>
            <a:endParaRPr lang="en-US" sz="1400" dirty="0">
              <a:solidFill>
                <a:schemeClr val="bg1"/>
              </a:solidFill>
              <a:ea typeface="Calibri"/>
              <a:cs typeface="Calibri"/>
            </a:endParaRPr>
          </a:p>
          <a:p>
            <a:endParaRPr lang="en-US" sz="1400" dirty="0">
              <a:solidFill>
                <a:schemeClr val="bg1"/>
              </a:solidFill>
              <a:ea typeface="Calibri"/>
              <a:cs typeface="Calibri"/>
            </a:endParaRPr>
          </a:p>
          <a:p>
            <a:endParaRPr lang="en-US" sz="1400" dirty="0">
              <a:solidFill>
                <a:schemeClr val="bg1"/>
              </a:solidFill>
              <a:ea typeface="Calibri"/>
              <a:cs typeface="Calibri"/>
            </a:endParaRPr>
          </a:p>
        </p:txBody>
      </p:sp>
    </p:spTree>
    <p:extLst>
      <p:ext uri="{BB962C8B-B14F-4D97-AF65-F5344CB8AC3E}">
        <p14:creationId xmlns:p14="http://schemas.microsoft.com/office/powerpoint/2010/main" val="323079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71296" y="117634"/>
            <a:ext cx="4833323" cy="1079797"/>
          </a:xfrm>
        </p:spPr>
        <p:txBody>
          <a:bodyPr vert="horz" lIns="0" tIns="0" rIns="0" bIns="0" rtlCol="0" anchor="t">
            <a:noAutofit/>
          </a:bodyPr>
          <a:lstStyle/>
          <a:p>
            <a:pPr algn="ctr"/>
            <a:r>
              <a:rPr lang="en-US" dirty="0"/>
              <a:t>Comparison distribution on number of rides for each Cab company month 2016-2018</a:t>
            </a:r>
            <a:endParaRPr lang="en-US" noProof="1">
              <a:ea typeface="Calibri"/>
              <a:cs typeface="Calibri"/>
            </a:endParaRPr>
          </a:p>
          <a:p>
            <a:pPr algn="ctr"/>
            <a:r>
              <a:rPr lang="en-US" sz="1600" dirty="0">
                <a:ea typeface="Calibri"/>
                <a:cs typeface="Calibri"/>
              </a:rPr>
              <a:t>Hypothesis: </a:t>
            </a:r>
            <a:r>
              <a:rPr lang="en-US" sz="1600" b="0" i="1" dirty="0">
                <a:ea typeface="+mn-lt"/>
                <a:cs typeface="+mn-lt"/>
              </a:rPr>
              <a:t>Is there any seasonality in number of customers using the cab service? </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8</a:t>
            </a:fld>
            <a:endParaRPr lang="en-US" dirty="0"/>
          </a:p>
        </p:txBody>
      </p:sp>
      <p:pic>
        <p:nvPicPr>
          <p:cNvPr id="5" name="Picture 4">
            <a:extLst>
              <a:ext uri="{FF2B5EF4-FFF2-40B4-BE49-F238E27FC236}">
                <a16:creationId xmlns:a16="http://schemas.microsoft.com/office/drawing/2014/main" id="{70AB2BA5-EA86-CD52-9F81-0C9767C4440A}"/>
              </a:ext>
            </a:extLst>
          </p:cNvPr>
          <p:cNvPicPr>
            <a:picLocks noChangeAspect="1"/>
          </p:cNvPicPr>
          <p:nvPr/>
        </p:nvPicPr>
        <p:blipFill>
          <a:blip r:embed="rId3"/>
          <a:stretch>
            <a:fillRect/>
          </a:stretch>
        </p:blipFill>
        <p:spPr>
          <a:xfrm>
            <a:off x="174559" y="1716006"/>
            <a:ext cx="11848562" cy="4818675"/>
          </a:xfrm>
          <a:prstGeom prst="rect">
            <a:avLst/>
          </a:prstGeom>
        </p:spPr>
      </p:pic>
      <p:sp>
        <p:nvSpPr>
          <p:cNvPr id="2" name="TextBox 1">
            <a:extLst>
              <a:ext uri="{FF2B5EF4-FFF2-40B4-BE49-F238E27FC236}">
                <a16:creationId xmlns:a16="http://schemas.microsoft.com/office/drawing/2014/main" id="{880940FF-FFC6-873F-50C0-923CC2FDCA70}"/>
              </a:ext>
            </a:extLst>
          </p:cNvPr>
          <p:cNvSpPr txBox="1"/>
          <p:nvPr/>
        </p:nvSpPr>
        <p:spPr>
          <a:xfrm>
            <a:off x="5858761" y="2709"/>
            <a:ext cx="46673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There is pattern on an increase amount of number of rides on holiday months such as Jan, Jul, Sept, Nov, and Dec on both companies, having yellow cap higher in ration.</a:t>
            </a:r>
          </a:p>
        </p:txBody>
      </p:sp>
    </p:spTree>
    <p:extLst>
      <p:ext uri="{BB962C8B-B14F-4D97-AF65-F5344CB8AC3E}">
        <p14:creationId xmlns:p14="http://schemas.microsoft.com/office/powerpoint/2010/main" val="279198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71296" y="117634"/>
            <a:ext cx="6768474" cy="1079797"/>
          </a:xfrm>
        </p:spPr>
        <p:txBody>
          <a:bodyPr vert="horz" lIns="0" tIns="0" rIns="0" bIns="0" rtlCol="0" anchor="t">
            <a:noAutofit/>
          </a:bodyPr>
          <a:lstStyle/>
          <a:p>
            <a:pPr algn="ctr"/>
            <a:r>
              <a:rPr lang="en-US" dirty="0"/>
              <a:t>Comparison distribution on number of rides for each Cab company month 2016-2018</a:t>
            </a:r>
            <a:endParaRPr lang="en-US" noProof="1">
              <a:ea typeface="Calibri"/>
              <a:cs typeface="Calibri"/>
            </a:endParaRPr>
          </a:p>
          <a:p>
            <a:pPr marL="285750" indent="-285750" algn="ctr">
              <a:buChar char="•"/>
            </a:pPr>
            <a:r>
              <a:rPr lang="en-US" sz="1400" dirty="0">
                <a:ea typeface="Calibri"/>
                <a:cs typeface="Calibri"/>
              </a:rPr>
              <a:t>Hypothesis: </a:t>
            </a:r>
            <a:r>
              <a:rPr lang="en-US" sz="1400" b="0" dirty="0">
                <a:ea typeface="+mn-lt"/>
                <a:cs typeface="+mn-lt"/>
              </a:rPr>
              <a:t>Does </a:t>
            </a:r>
            <a:r>
              <a:rPr lang="en-US" sz="1400" b="0">
                <a:ea typeface="+mn-lt"/>
                <a:cs typeface="+mn-lt"/>
              </a:rPr>
              <a:t>revenue proportionally</a:t>
            </a:r>
            <a:r>
              <a:rPr lang="en-US" sz="1400" b="0" dirty="0">
                <a:ea typeface="+mn-lt"/>
                <a:cs typeface="+mn-lt"/>
              </a:rPr>
              <a:t> increase with increase in number </a:t>
            </a:r>
            <a:r>
              <a:rPr lang="en-US" sz="1400" b="0">
                <a:ea typeface="+mn-lt"/>
                <a:cs typeface="+mn-lt"/>
              </a:rPr>
              <a:t>of customers differences in both companies?</a:t>
            </a:r>
            <a:endParaRPr lang="en-US" sz="1400" b="0" i="1">
              <a:ea typeface="Calibri"/>
              <a:cs typeface="Calibri"/>
            </a:endParaRPr>
          </a:p>
          <a:p>
            <a:pPr algn="ctr"/>
            <a:r>
              <a:rPr lang="en-US" sz="1400" b="0">
                <a:ea typeface="Calibri"/>
                <a:cs typeface="Calibri"/>
              </a:rPr>
              <a:t>We can see in this graph that as a city has a higher ratio of users will lead to that company to have a greater increase in revenue. </a:t>
            </a:r>
          </a:p>
          <a:p>
            <a:pPr marL="285750" indent="-285750" algn="ctr">
              <a:buChar char="•"/>
            </a:pPr>
            <a:endParaRPr lang="en-US" sz="1400" b="0">
              <a:ea typeface="Calibri"/>
              <a:cs typeface="Calibri"/>
            </a:endParaRPr>
          </a:p>
          <a:p>
            <a:pPr algn="ctr"/>
            <a:br>
              <a:rPr lang="en-US" dirty="0"/>
            </a:br>
            <a:endParaRPr lang="en-US"/>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9</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8094754" y="327"/>
            <a:ext cx="2108830" cy="20659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logo&#10;&#10;Description automatically generated">
            <a:extLst>
              <a:ext uri="{FF2B5EF4-FFF2-40B4-BE49-F238E27FC236}">
                <a16:creationId xmlns:a16="http://schemas.microsoft.com/office/drawing/2014/main" id="{C465E16D-EAC9-C42F-39A4-9ABC45D0370D}"/>
              </a:ext>
            </a:extLst>
          </p:cNvPr>
          <p:cNvPicPr>
            <a:picLocks noChangeAspect="1"/>
          </p:cNvPicPr>
          <p:nvPr/>
        </p:nvPicPr>
        <p:blipFill>
          <a:blip r:embed="rId3"/>
          <a:stretch>
            <a:fillRect/>
          </a:stretch>
        </p:blipFill>
        <p:spPr>
          <a:xfrm>
            <a:off x="8250418" y="120627"/>
            <a:ext cx="1808631" cy="1819837"/>
          </a:xfrm>
          <a:prstGeom prst="rect">
            <a:avLst/>
          </a:prstGeom>
        </p:spPr>
      </p:pic>
      <p:pic>
        <p:nvPicPr>
          <p:cNvPr id="5" name="Picture 4">
            <a:extLst>
              <a:ext uri="{FF2B5EF4-FFF2-40B4-BE49-F238E27FC236}">
                <a16:creationId xmlns:a16="http://schemas.microsoft.com/office/drawing/2014/main" id="{E8175FC6-C96B-DBB5-47CB-16CCF806B195}"/>
              </a:ext>
            </a:extLst>
          </p:cNvPr>
          <p:cNvPicPr>
            <a:picLocks noChangeAspect="1"/>
          </p:cNvPicPr>
          <p:nvPr/>
        </p:nvPicPr>
        <p:blipFill>
          <a:blip r:embed="rId4"/>
          <a:stretch>
            <a:fillRect/>
          </a:stretch>
        </p:blipFill>
        <p:spPr>
          <a:xfrm>
            <a:off x="1979623" y="2529856"/>
            <a:ext cx="10212992" cy="4325682"/>
          </a:xfrm>
          <a:prstGeom prst="rect">
            <a:avLst/>
          </a:prstGeom>
        </p:spPr>
      </p:pic>
    </p:spTree>
    <p:extLst>
      <p:ext uri="{BB962C8B-B14F-4D97-AF65-F5344CB8AC3E}">
        <p14:creationId xmlns:p14="http://schemas.microsoft.com/office/powerpoint/2010/main" val="4200132769"/>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48C5FEF-6CA4-44CC-8E61-9E775B9B7835}">
  <ds:schemaRefs>
    <ds:schemaRef ds:uri="http://schemas.microsoft.com/sharepoint/v3/contenttype/forms"/>
  </ds:schemaRefs>
</ds:datastoreItem>
</file>

<file path=customXml/itemProps2.xml><?xml version="1.0" encoding="utf-8"?>
<ds:datastoreItem xmlns:ds="http://schemas.openxmlformats.org/officeDocument/2006/customXml" ds:itemID="{1B5C6C01-35C7-4561-8BAD-91E4FACA2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CB7D79-A330-4BC9-A964-3F617D32A6D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TF66835393</Template>
  <TotalTime>0</TotalTime>
  <Words>1225</Words>
  <Application>Microsoft Office PowerPoint</Application>
  <PresentationFormat>Widescreen</PresentationFormat>
  <Paragraphs>309</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EAD- Cab Investment analytics</vt:lpstr>
      <vt:lpstr>G2M Cab industry investment analytics </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
  <cp:lastModifiedBy/>
  <cp:revision>403</cp:revision>
  <dcterms:created xsi:type="dcterms:W3CDTF">2019-06-10T11:22:39Z</dcterms:created>
  <dcterms:modified xsi:type="dcterms:W3CDTF">2024-08-15T04:43:49Z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